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4" r:id="rId5"/>
    <p:sldId id="268" r:id="rId6"/>
    <p:sldId id="269" r:id="rId7"/>
    <p:sldId id="265" r:id="rId8"/>
    <p:sldId id="259" r:id="rId9"/>
    <p:sldId id="26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937" autoAdjust="0"/>
  </p:normalViewPr>
  <p:slideViewPr>
    <p:cSldViewPr snapToGrid="0" snapToObjects="1">
      <p:cViewPr varScale="1">
        <p:scale>
          <a:sx n="63" d="100"/>
          <a:sy n="63" d="100"/>
        </p:scale>
        <p:origin x="7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211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029B8-AA91-4E85-8B83-2E851579BF9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1E366-75CA-438B-BD57-103774C6C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14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62E03-027A-4C31-A630-E85CFFA2B792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2ADD9-F841-4238-B777-BF4B5FA3C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94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2ADD9-F841-4238-B777-BF4B5FA3C2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65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2ADD9-F841-4238-B777-BF4B5FA3C2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6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2ADD9-F841-4238-B777-BF4B5FA3C2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7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A17F20D-DF08-49F2-9D42-35C69DA5152F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E6D2-E952-431E-8B26-7DA84E6AF109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8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B81622-A585-45BE-89A0-FFCEB9D4EF6B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0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9B44-2E75-4A09-B2D4-F4098D4628EE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3538" y="6016624"/>
            <a:ext cx="914400" cy="72707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54" y="5928519"/>
            <a:ext cx="1208622" cy="85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3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581D078-1CC7-4020-978D-7710F2C38CFC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6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6A73F18-02DA-4F27-ABDE-023459C9D5FD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8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6F1A995-4FFB-4282-BDA6-AD076175C206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0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BD9A-17CA-44C6-BDC7-D25FDE6E2461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5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FF391F-F537-4746-B3FE-0277C2D4F526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5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601B-277B-4DE5-AD6E-4181D3DAA5F8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5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0019E5-2F29-4EE1-95D1-C1E30B9B8DD6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3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53C6-5538-441B-9515-2F7C9909BB17}" type="datetime1">
              <a:rPr lang="en-US" smtClean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5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vcr.cz/soubor/an-overview-of-changes-introduced-in-consequence-of-the-amendment-to-the-foreign-nationals-residence-act-effective-as-of-august-2nd-2021.aspx" TargetMode="External"/><Relationship Id="rId2" Type="http://schemas.openxmlformats.org/officeDocument/2006/relationships/hyperlink" Target="https://www.brnoexpatcentre.eu/practical-tips/2021-8-immigration-law-chang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noexpatcentre.eu/practical-tips/2020-coronavirus-guide/" TargetMode="External"/><Relationship Id="rId3" Type="http://schemas.openxmlformats.org/officeDocument/2006/relationships/hyperlink" Target="https://www.mvcr.cz/mvcren/file/notification-of-moh-list-of-the-countries-with-low-risk-of-covid19.aspx" TargetMode="External"/><Relationship Id="rId7" Type="http://schemas.openxmlformats.org/officeDocument/2006/relationships/hyperlink" Target="https://www.mzv.cz/jnp/en/information_for_aliens/news/submitting_visa_and_residence_permit.html" TargetMode="External"/><Relationship Id="rId2" Type="http://schemas.openxmlformats.org/officeDocument/2006/relationships/hyperlink" Target="https://www.mvcr.cz/docDetail.aspx?docid=22239932&amp;doctype=A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zv.cz/jnp/en/issues_and_press/press_releases/x2020_03_07_questions_and_answers_in_relation_to_the.html" TargetMode="External"/><Relationship Id="rId5" Type="http://schemas.openxmlformats.org/officeDocument/2006/relationships/hyperlink" Target="https://koronavirus.mzcr.cz/en/" TargetMode="External"/><Relationship Id="rId10" Type="http://schemas.openxmlformats.org/officeDocument/2006/relationships/hyperlink" Target="https://www.pvzp.cz/en/" TargetMode="External"/><Relationship Id="rId4" Type="http://schemas.openxmlformats.org/officeDocument/2006/relationships/hyperlink" Target="https://plf.uzis.cz/" TargetMode="External"/><Relationship Id="rId9" Type="http://schemas.openxmlformats.org/officeDocument/2006/relationships/hyperlink" Target="https://covid.gov.cz/en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oronavirus.mzcr.cz/en/list-of-countries-according-to-the-level-of-ris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55D9F-0B25-A84A-8C91-4C38414D8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Seminar with an Immigration Law expert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E0E85F-BDD2-714B-A467-CC94CC0BDF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/>
              <a:t>Brno, 30</a:t>
            </a:r>
            <a:r>
              <a:rPr lang="en-GB" i="1" baseline="30000" dirty="0"/>
              <a:t>th</a:t>
            </a:r>
            <a:r>
              <a:rPr lang="en-GB" i="1" dirty="0"/>
              <a:t> September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100" y="5879792"/>
            <a:ext cx="1860507" cy="7657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8158"/>
            <a:ext cx="2333625" cy="164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6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FBEFF-6DD9-7149-BEF3-7C8B92A4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&amp; Answers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687AF7-857D-424E-8340-09E3C57267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7F8E4D-9991-5542-9A2D-B389C7A8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6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DD05C-1118-2D4C-82DC-B3B377B7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in Czech immigration law</a:t>
            </a:r>
            <a:endParaRPr lang="en-GB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845CB-BC38-8B4E-8DD7-DC4A8F655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r>
              <a:rPr lang="en-GB" b="1" i="1" dirty="0"/>
              <a:t>Changes are effective starting from </a:t>
            </a:r>
            <a:r>
              <a:rPr lang="en-GB" b="1" i="1" dirty="0">
                <a:solidFill>
                  <a:srgbClr val="C00000"/>
                </a:solidFill>
              </a:rPr>
              <a:t>2</a:t>
            </a:r>
            <a:r>
              <a:rPr lang="en-GB" b="1" i="1" baseline="30000" dirty="0">
                <a:solidFill>
                  <a:srgbClr val="C00000"/>
                </a:solidFill>
              </a:rPr>
              <a:t>nd</a:t>
            </a:r>
            <a:r>
              <a:rPr lang="en-GB" b="1" i="1" dirty="0">
                <a:solidFill>
                  <a:srgbClr val="C00000"/>
                </a:solidFill>
              </a:rPr>
              <a:t> August 2021</a:t>
            </a:r>
            <a:r>
              <a:rPr lang="en-GB" b="1" i="1" dirty="0"/>
              <a:t>.</a:t>
            </a:r>
          </a:p>
          <a:p>
            <a:r>
              <a:rPr lang="en-GB" b="1" i="1" dirty="0"/>
              <a:t>It is related to in particular:</a:t>
            </a:r>
          </a:p>
          <a:p>
            <a:pPr lvl="1"/>
            <a:r>
              <a:rPr lang="en-GB" b="1" i="1" dirty="0"/>
              <a:t>EU citizens and their family members</a:t>
            </a:r>
          </a:p>
          <a:p>
            <a:pPr lvl="1"/>
            <a:r>
              <a:rPr lang="en-GB" b="1" i="1" dirty="0"/>
              <a:t>Citizens of UK</a:t>
            </a:r>
          </a:p>
          <a:p>
            <a:pPr lvl="1"/>
            <a:r>
              <a:rPr lang="en-GB" b="1" i="1" dirty="0"/>
              <a:t>Comprehensive medical insurance</a:t>
            </a:r>
          </a:p>
          <a:p>
            <a:r>
              <a:rPr lang="en-GB" b="1" i="1" dirty="0"/>
              <a:t>You can find detailed overview at</a:t>
            </a:r>
            <a:r>
              <a:rPr lang="en-GB" b="1" i="1" dirty="0">
                <a:solidFill>
                  <a:srgbClr val="C00000"/>
                </a:solidFill>
              </a:rPr>
              <a:t> </a:t>
            </a:r>
            <a:r>
              <a:rPr lang="en-GB" b="1" i="1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</a:t>
            </a:r>
            <a:r>
              <a:rPr lang="en-GB" b="1" i="1" dirty="0">
                <a:solidFill>
                  <a:srgbClr val="C00000"/>
                </a:solidFill>
              </a:rPr>
              <a:t> </a:t>
            </a:r>
            <a:r>
              <a:rPr lang="en-GB" b="1" i="1" dirty="0"/>
              <a:t>or </a:t>
            </a:r>
            <a:r>
              <a:rPr lang="en-GB" b="1" i="1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MoI</a:t>
            </a:r>
            <a:r>
              <a:rPr lang="en-GB" b="1" i="1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1" i="1" dirty="0"/>
              <a:t>web pages.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7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DD05C-1118-2D4C-82DC-B3B377B7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 citizens and family members</a:t>
            </a:r>
            <a:endParaRPr lang="en-GB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845CB-BC38-8B4E-8DD7-DC4A8F655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r>
              <a:rPr lang="en-GB" b="1" i="1" dirty="0"/>
              <a:t>New definition of family member of EU citizens – close family member vs. extended family member.</a:t>
            </a:r>
          </a:p>
          <a:p>
            <a:r>
              <a:rPr lang="en-GB" b="1" i="1" dirty="0"/>
              <a:t>Renaming of confirmation of temporary residence by “registration certificate of EU citizen”. Current confirmations stay valid (</a:t>
            </a:r>
            <a:r>
              <a:rPr lang="en-GB" b="1" i="1" dirty="0">
                <a:solidFill>
                  <a:srgbClr val="C00000"/>
                </a:solidFill>
              </a:rPr>
              <a:t>10 years</a:t>
            </a:r>
            <a:r>
              <a:rPr lang="en-GB" b="1" i="1" dirty="0"/>
              <a:t>).</a:t>
            </a:r>
          </a:p>
          <a:p>
            <a:r>
              <a:rPr lang="en-GB" b="1" i="1" dirty="0"/>
              <a:t>Family members of EU citizens who are not citizens of the EU are required to exchange their existing documents for new biometric documents </a:t>
            </a:r>
            <a:r>
              <a:rPr lang="en-GB" b="1" i="1"/>
              <a:t>prior </a:t>
            </a:r>
            <a:r>
              <a:rPr lang="en-GB" b="1" i="1">
                <a:solidFill>
                  <a:srgbClr val="C00000"/>
                </a:solidFill>
              </a:rPr>
              <a:t>3</a:t>
            </a:r>
            <a:r>
              <a:rPr lang="en-GB" b="1" i="1" baseline="30000">
                <a:solidFill>
                  <a:srgbClr val="C00000"/>
                </a:solidFill>
              </a:rPr>
              <a:t>rd</a:t>
            </a:r>
            <a:r>
              <a:rPr lang="en-GB" b="1" i="1" baseline="30000" dirty="0">
                <a:solidFill>
                  <a:srgbClr val="C00000"/>
                </a:solidFill>
              </a:rPr>
              <a:t> </a:t>
            </a:r>
            <a:r>
              <a:rPr lang="en-GB" b="1" i="1">
                <a:solidFill>
                  <a:srgbClr val="C00000"/>
                </a:solidFill>
              </a:rPr>
              <a:t>August </a:t>
            </a:r>
            <a:r>
              <a:rPr lang="en-GB" b="1" i="1" dirty="0">
                <a:solidFill>
                  <a:srgbClr val="C00000"/>
                </a:solidFill>
              </a:rPr>
              <a:t>2023</a:t>
            </a:r>
            <a:r>
              <a:rPr lang="en-GB" b="1" i="1" dirty="0"/>
              <a:t> (advisable by </a:t>
            </a:r>
            <a:r>
              <a:rPr lang="en-GB" b="1" i="1" dirty="0">
                <a:solidFill>
                  <a:srgbClr val="C00000"/>
                </a:solidFill>
              </a:rPr>
              <a:t>31</a:t>
            </a:r>
            <a:r>
              <a:rPr lang="en-GB" b="1" i="1" baseline="30000" dirty="0">
                <a:solidFill>
                  <a:srgbClr val="C00000"/>
                </a:solidFill>
              </a:rPr>
              <a:t>st</a:t>
            </a:r>
            <a:r>
              <a:rPr lang="en-GB" b="1" i="1" dirty="0">
                <a:solidFill>
                  <a:srgbClr val="C00000"/>
                </a:solidFill>
              </a:rPr>
              <a:t> August 2022</a:t>
            </a:r>
            <a:r>
              <a:rPr lang="en-GB" b="1" i="1" dirty="0"/>
              <a:t>).</a:t>
            </a:r>
          </a:p>
          <a:p>
            <a:r>
              <a:rPr lang="en-GB" b="1" i="1" dirty="0"/>
              <a:t>New application’s requirement for extended family members (income and comprehensive health insurance).</a:t>
            </a:r>
          </a:p>
          <a:p>
            <a:r>
              <a:rPr lang="en-GB" b="1" i="1" dirty="0"/>
              <a:t>Governmental fee of CZK 200 for all “EU applications”.</a:t>
            </a:r>
          </a:p>
          <a:p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DD05C-1118-2D4C-82DC-B3B377B7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citizens / Brexit</a:t>
            </a:r>
            <a:endParaRPr lang="en-GB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845CB-BC38-8B4E-8DD7-DC4A8F655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Autofit/>
          </a:bodyPr>
          <a:lstStyle/>
          <a:p>
            <a:r>
              <a:rPr lang="en-GB" b="1" i="1" dirty="0"/>
              <a:t>Brexit rules are effective starting from 1</a:t>
            </a:r>
            <a:r>
              <a:rPr lang="en-GB" b="1" i="1" baseline="30000" dirty="0"/>
              <a:t>st</a:t>
            </a:r>
            <a:r>
              <a:rPr lang="en-GB" b="1" i="1" dirty="0"/>
              <a:t> January 2021.</a:t>
            </a:r>
          </a:p>
          <a:p>
            <a:r>
              <a:rPr lang="en-GB" b="1" i="1" dirty="0"/>
              <a:t>It is still possible to apply for registration certificate if  you prove that you were staying in CZ prior 31</a:t>
            </a:r>
            <a:r>
              <a:rPr lang="en-GB" b="1" i="1" baseline="30000" dirty="0"/>
              <a:t>st </a:t>
            </a:r>
            <a:r>
              <a:rPr lang="en-GB" b="1" i="1" dirty="0"/>
              <a:t>December 2021.</a:t>
            </a:r>
          </a:p>
          <a:p>
            <a:r>
              <a:rPr lang="en-GB" b="1" i="1" dirty="0"/>
              <a:t>Otherwise it is necessary to arrange long-term residence permit.</a:t>
            </a:r>
          </a:p>
          <a:p>
            <a:r>
              <a:rPr lang="en-GB" b="1" i="1" dirty="0"/>
              <a:t>It is necessary to replace their documents by biometric one by </a:t>
            </a:r>
            <a:r>
              <a:rPr lang="en-GB" b="1" i="1" dirty="0">
                <a:solidFill>
                  <a:srgbClr val="C00000"/>
                </a:solidFill>
              </a:rPr>
              <a:t>31</a:t>
            </a:r>
            <a:r>
              <a:rPr lang="en-GB" b="1" i="1" baseline="30000" dirty="0">
                <a:solidFill>
                  <a:srgbClr val="C00000"/>
                </a:solidFill>
              </a:rPr>
              <a:t>st</a:t>
            </a:r>
            <a:r>
              <a:rPr lang="en-GB" b="1" i="1" dirty="0">
                <a:solidFill>
                  <a:srgbClr val="C00000"/>
                </a:solidFill>
              </a:rPr>
              <a:t> August 2022</a:t>
            </a:r>
            <a:r>
              <a:rPr lang="en-GB" b="1" i="1" dirty="0"/>
              <a:t>.</a:t>
            </a:r>
          </a:p>
          <a:p>
            <a:r>
              <a:rPr lang="en-GB" b="1" i="1" dirty="0"/>
              <a:t>The same applies on their family members (non-EU and non-UK citizens).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9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DD05C-1118-2D4C-82DC-B3B377B7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Medical Insurance</a:t>
            </a:r>
            <a:endParaRPr lang="en-GB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845CB-BC38-8B4E-8DD7-DC4A8F655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r>
              <a:rPr lang="en-GB" b="1" i="1" dirty="0"/>
              <a:t>All foreigners staying more than 90 days are obliged to arrange medical insurance covering comprehensive health care.</a:t>
            </a:r>
          </a:p>
          <a:p>
            <a:r>
              <a:rPr lang="en-GB" b="1" i="1" dirty="0"/>
              <a:t>Exemptions:</a:t>
            </a:r>
          </a:p>
          <a:p>
            <a:pPr lvl="1"/>
            <a:r>
              <a:rPr lang="en-GB" b="1" i="1" dirty="0"/>
              <a:t>Covered by the Czech public health insurance scheme (e.g. employees).</a:t>
            </a:r>
          </a:p>
          <a:p>
            <a:pPr lvl="1"/>
            <a:r>
              <a:rPr lang="en-GB" b="1" i="1" dirty="0"/>
              <a:t>Holders of EHIC and GHIC health insurance card.</a:t>
            </a:r>
          </a:p>
          <a:p>
            <a:pPr lvl="1"/>
            <a:r>
              <a:rPr lang="en-GB" b="1" i="1" dirty="0"/>
              <a:t>EU citizens and their close family members</a:t>
            </a:r>
          </a:p>
          <a:p>
            <a:r>
              <a:rPr lang="en-GB" b="1" i="1" dirty="0"/>
              <a:t>Sole provider for following 5 years – </a:t>
            </a:r>
            <a:r>
              <a:rPr lang="en-GB" b="1" i="1" dirty="0" err="1"/>
              <a:t>Pojištovna</a:t>
            </a:r>
            <a:r>
              <a:rPr lang="en-GB" b="1" i="1" dirty="0"/>
              <a:t> VZP (insurance company).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80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DD05C-1118-2D4C-82DC-B3B377B7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Medical Insurance</a:t>
            </a:r>
            <a:endParaRPr lang="en-GB" sz="3200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F2973123-A4E3-994B-A3C1-D934A8057C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883716"/>
              </p:ext>
            </p:extLst>
          </p:nvPr>
        </p:nvGraphicFramePr>
        <p:xfrm>
          <a:off x="5115697" y="2349925"/>
          <a:ext cx="628413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837">
                  <a:extLst>
                    <a:ext uri="{9D8B030D-6E8A-4147-A177-3AD203B41FA5}">
                      <a16:colId xmlns:a16="http://schemas.microsoft.com/office/drawing/2014/main" val="1367214105"/>
                    </a:ext>
                  </a:extLst>
                </a:gridCol>
                <a:gridCol w="1570434">
                  <a:extLst>
                    <a:ext uri="{9D8B030D-6E8A-4147-A177-3AD203B41FA5}">
                      <a16:colId xmlns:a16="http://schemas.microsoft.com/office/drawing/2014/main" val="2206844371"/>
                    </a:ext>
                  </a:extLst>
                </a:gridCol>
                <a:gridCol w="1570434">
                  <a:extLst>
                    <a:ext uri="{9D8B030D-6E8A-4147-A177-3AD203B41FA5}">
                      <a16:colId xmlns:a16="http://schemas.microsoft.com/office/drawing/2014/main" val="2971242237"/>
                    </a:ext>
                  </a:extLst>
                </a:gridCol>
                <a:gridCol w="1570434">
                  <a:extLst>
                    <a:ext uri="{9D8B030D-6E8A-4147-A177-3AD203B41FA5}">
                      <a16:colId xmlns:a16="http://schemas.microsoft.com/office/drawing/2014/main" val="1101319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Category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year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2019 (CZK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07-2021 (CZK)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09-2021 (CZK)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34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15 - 44 </a:t>
                      </a:r>
                      <a:r>
                        <a:rPr lang="cs-CZ" b="0" dirty="0" err="1"/>
                        <a:t>y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12,225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23,550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26,250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838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0 - 5 </a:t>
                      </a:r>
                      <a:r>
                        <a:rPr lang="cs-CZ" b="0" dirty="0" err="1"/>
                        <a:t>y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16,988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31,350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31,350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70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6 - 14 </a:t>
                      </a:r>
                      <a:r>
                        <a:rPr lang="cs-CZ" b="0" dirty="0" err="1"/>
                        <a:t>y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13,088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22,700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25,400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1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45 - 59 </a:t>
                      </a:r>
                      <a:r>
                        <a:rPr lang="cs-CZ" b="0" dirty="0" err="1"/>
                        <a:t>y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13,650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40,100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26,250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70932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7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8D6E9-2703-A540-A0C5-6ABCC8348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links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1290B7-40F5-2543-A9B8-9C5DC905F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Coronavirus - State of emergency - Information for foreign nationals</a:t>
            </a:r>
            <a:endParaRPr lang="cs-CZ" dirty="0"/>
          </a:p>
          <a:p>
            <a:r>
              <a:rPr lang="cs-CZ" dirty="0">
                <a:hlinkClick r:id="rId3"/>
              </a:rPr>
              <a:t>List of green and orange countries</a:t>
            </a:r>
            <a:endParaRPr lang="cs-CZ" dirty="0"/>
          </a:p>
          <a:p>
            <a:r>
              <a:rPr lang="cs-CZ" dirty="0">
                <a:hlinkClick r:id="rId4"/>
              </a:rPr>
              <a:t>Public Health Passenger Locator Form</a:t>
            </a:r>
            <a:endParaRPr lang="cs-CZ" dirty="0"/>
          </a:p>
          <a:p>
            <a:r>
              <a:rPr lang="cs-CZ" dirty="0">
                <a:hlinkClick r:id="rId5"/>
              </a:rPr>
              <a:t>Ministry of Health</a:t>
            </a:r>
            <a:endParaRPr lang="cs-CZ" dirty="0"/>
          </a:p>
          <a:p>
            <a:r>
              <a:rPr lang="cs-CZ" dirty="0">
                <a:hlinkClick r:id="rId6"/>
              </a:rPr>
              <a:t>Ministry of Foreign Affairs</a:t>
            </a:r>
            <a:endParaRPr lang="cs-CZ" dirty="0"/>
          </a:p>
          <a:p>
            <a:r>
              <a:rPr lang="cs-CZ" dirty="0">
                <a:hlinkClick r:id="rId7"/>
              </a:rPr>
              <a:t>List of open Czech embassies</a:t>
            </a:r>
            <a:endParaRPr lang="en-US" dirty="0"/>
          </a:p>
          <a:p>
            <a:r>
              <a:rPr lang="en-US" dirty="0">
                <a:hlinkClick r:id="rId8"/>
              </a:rPr>
              <a:t>BEC’s Expat's guide to the pandemic</a:t>
            </a:r>
            <a:endParaRPr lang="en-US" dirty="0"/>
          </a:p>
          <a:p>
            <a:r>
              <a:rPr lang="en-US" dirty="0">
                <a:hlinkClick r:id="rId9"/>
              </a:rPr>
              <a:t>Covid Portal of Czech Government</a:t>
            </a:r>
            <a:endParaRPr lang="en-US" dirty="0"/>
          </a:p>
          <a:p>
            <a:r>
              <a:rPr lang="en-US" dirty="0">
                <a:hlinkClick r:id="rId10"/>
              </a:rPr>
              <a:t>Pojišťovna VZP (Insurance company)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BBB33-3E56-8B48-8DA5-F17A3961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Covid-19: General Immigration Measures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F33B10-9568-7248-9E1D-CC3D77BF2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/>
              <a:t>All consular posts (embassies) of the Czech Republic </a:t>
            </a:r>
            <a:r>
              <a:rPr lang="en-GB" b="1" i="1" dirty="0">
                <a:solidFill>
                  <a:srgbClr val="C00000"/>
                </a:solidFill>
              </a:rPr>
              <a:t>are still open </a:t>
            </a:r>
            <a:r>
              <a:rPr lang="en-GB" b="1" i="1" dirty="0"/>
              <a:t>and working, but most of them are working in </a:t>
            </a:r>
            <a:r>
              <a:rPr lang="en-GB" b="1" i="1" dirty="0">
                <a:solidFill>
                  <a:srgbClr val="C00000"/>
                </a:solidFill>
              </a:rPr>
              <a:t>limited regime</a:t>
            </a:r>
            <a:r>
              <a:rPr lang="en-GB" b="1" i="1" dirty="0"/>
              <a:t>.</a:t>
            </a:r>
            <a:endParaRPr lang="en-GB" i="1" dirty="0"/>
          </a:p>
          <a:p>
            <a:r>
              <a:rPr lang="en-GB" b="1" i="1" dirty="0"/>
              <a:t>Duration of immigration procedures </a:t>
            </a:r>
            <a:r>
              <a:rPr lang="en-GB" b="1" i="1" dirty="0">
                <a:solidFill>
                  <a:srgbClr val="C00000"/>
                </a:solidFill>
              </a:rPr>
              <a:t>remains</a:t>
            </a:r>
            <a:r>
              <a:rPr lang="en-GB" b="1" i="1" dirty="0"/>
              <a:t> the same.</a:t>
            </a:r>
            <a:endParaRPr lang="en-GB" i="1" dirty="0"/>
          </a:p>
          <a:p>
            <a:r>
              <a:rPr lang="en-GB" b="1" i="1" dirty="0"/>
              <a:t>Generally, it is </a:t>
            </a:r>
            <a:r>
              <a:rPr lang="en-GB" b="1" i="1" dirty="0">
                <a:solidFill>
                  <a:srgbClr val="C00000"/>
                </a:solidFill>
              </a:rPr>
              <a:t>forbidden to travel freely </a:t>
            </a:r>
            <a:r>
              <a:rPr lang="en-GB" b="1" i="1" dirty="0"/>
              <a:t>from/to the Czech Republic for third-country nationals, however there is many exemptions.</a:t>
            </a:r>
          </a:p>
          <a:p>
            <a:r>
              <a:rPr lang="en-GB" b="1" i="1" dirty="0">
                <a:solidFill>
                  <a:srgbClr val="C00000"/>
                </a:solidFill>
              </a:rPr>
              <a:t>Immigration Authority (MoI) is working normally</a:t>
            </a:r>
            <a:r>
              <a:rPr lang="en-GB" b="1" i="1" dirty="0"/>
              <a:t>.</a:t>
            </a:r>
            <a:endParaRPr lang="en-GB" i="1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0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436FC-4517-264D-9984-FD3787A9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Covid-19: Entry to CZ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2E2D38-E358-CD45-AF47-D78B9DF0D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27453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u="sng" dirty="0"/>
              <a:t>Immigration:</a:t>
            </a:r>
            <a:r>
              <a:rPr lang="en-GB" b="1" i="1" dirty="0"/>
              <a:t> </a:t>
            </a:r>
          </a:p>
          <a:p>
            <a:r>
              <a:rPr lang="en-GB" b="1" i="1" dirty="0"/>
              <a:t>All non-EU nationals who are not from a Green country are allowed to travel with </a:t>
            </a:r>
            <a:r>
              <a:rPr lang="en-GB" b="1" i="1" dirty="0">
                <a:solidFill>
                  <a:srgbClr val="C00000"/>
                </a:solidFill>
              </a:rPr>
              <a:t>specific purpose</a:t>
            </a:r>
            <a:r>
              <a:rPr lang="en-GB" b="1" i="1" dirty="0"/>
              <a:t> only. </a:t>
            </a:r>
          </a:p>
          <a:p>
            <a:pPr marL="0" indent="0">
              <a:buNone/>
            </a:pPr>
            <a:r>
              <a:rPr lang="en-GB" b="1" i="1" u="sng" dirty="0"/>
              <a:t>COVID-19 measures:</a:t>
            </a:r>
          </a:p>
          <a:p>
            <a:r>
              <a:rPr lang="en-GB" b="1" i="1" dirty="0"/>
              <a:t>Ability to travel based on the </a:t>
            </a:r>
            <a:r>
              <a:rPr lang="en-GB" b="1" i="1" dirty="0">
                <a:solidFill>
                  <a:srgbClr val="C00000"/>
                </a:solidFill>
              </a:rPr>
              <a:t>nationality</a:t>
            </a:r>
            <a:r>
              <a:rPr lang="en-GB" b="1" i="1" dirty="0"/>
              <a:t> of the person (category of persons) and at the same time based on the country from </a:t>
            </a:r>
            <a:r>
              <a:rPr lang="en-GB" b="1" i="1" dirty="0">
                <a:solidFill>
                  <a:srgbClr val="C00000"/>
                </a:solidFill>
              </a:rPr>
              <a:t>which the person enters </a:t>
            </a:r>
            <a:r>
              <a:rPr lang="en-GB" b="1" i="1" dirty="0"/>
              <a:t>(where stayed longer than 12 hours in the last 14 days).</a:t>
            </a:r>
          </a:p>
          <a:p>
            <a:r>
              <a:rPr lang="en-GB" b="1" i="1" dirty="0"/>
              <a:t>Specific requirements for</a:t>
            </a:r>
            <a:r>
              <a:rPr lang="en-GB" b="1" i="1" dirty="0">
                <a:solidFill>
                  <a:srgbClr val="C00000"/>
                </a:solidFill>
              </a:rPr>
              <a:t> Orange, Red, Dark Red </a:t>
            </a:r>
            <a:r>
              <a:rPr lang="en-GB" b="1" i="1" dirty="0"/>
              <a:t>and</a:t>
            </a:r>
            <a:r>
              <a:rPr lang="en-GB" b="1" i="1" dirty="0">
                <a:solidFill>
                  <a:srgbClr val="C00000"/>
                </a:solidFill>
              </a:rPr>
              <a:t> Black countries.</a:t>
            </a:r>
            <a:endParaRPr lang="en-GB" b="1" i="1" dirty="0"/>
          </a:p>
          <a:p>
            <a:r>
              <a:rPr lang="en-GB" b="1" i="1" dirty="0">
                <a:solidFill>
                  <a:srgbClr val="C00000"/>
                </a:solidFill>
              </a:rPr>
              <a:t>Green countries </a:t>
            </a:r>
            <a:r>
              <a:rPr lang="en-GB" b="1" i="1" dirty="0"/>
              <a:t>– No requirements. </a:t>
            </a:r>
          </a:p>
          <a:p>
            <a:r>
              <a:rPr lang="en-GB" b="1" i="1" dirty="0"/>
              <a:t>See more </a:t>
            </a:r>
            <a:r>
              <a:rPr lang="en-GB" b="1" i="1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GB" b="1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4585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{CDC7C467-20F4-C44B-8F9C-0CCA7EFA1834}tf16401369</Template>
  <TotalTime>8892</TotalTime>
  <Words>582</Words>
  <Application>Microsoft Office PowerPoint</Application>
  <PresentationFormat>Widescreen</PresentationFormat>
  <Paragraphs>86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Rockwell</vt:lpstr>
      <vt:lpstr>Wingdings</vt:lpstr>
      <vt:lpstr>Atlas</vt:lpstr>
      <vt:lpstr>Seminar with an Immigration Law expert</vt:lpstr>
      <vt:lpstr>Changes in Czech immigration law</vt:lpstr>
      <vt:lpstr>EU citizens and family members</vt:lpstr>
      <vt:lpstr>UK citizens / Brexit</vt:lpstr>
      <vt:lpstr>Medical Insurance</vt:lpstr>
      <vt:lpstr>Medical Insurance</vt:lpstr>
      <vt:lpstr>Useful links</vt:lpstr>
      <vt:lpstr>Covid-19: General Immigration Measures</vt:lpstr>
      <vt:lpstr>Covid-19: Entry to CZ</vt:lpstr>
      <vt:lpstr>Questions &amp;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Residency</dc:title>
  <dc:creator>Tomáš Petyovský (P&amp;P - Brno)</dc:creator>
  <cp:lastModifiedBy>Lucia Konopkova</cp:lastModifiedBy>
  <cp:revision>55</cp:revision>
  <dcterms:created xsi:type="dcterms:W3CDTF">2020-04-14T13:36:19Z</dcterms:created>
  <dcterms:modified xsi:type="dcterms:W3CDTF">2021-09-30T10:34:57Z</dcterms:modified>
</cp:coreProperties>
</file>